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74" r:id="rId2"/>
    <p:sldId id="256" r:id="rId3"/>
    <p:sldId id="279" r:id="rId4"/>
    <p:sldId id="257" r:id="rId5"/>
    <p:sldId id="263" r:id="rId6"/>
    <p:sldId id="285" r:id="rId7"/>
    <p:sldId id="276" r:id="rId8"/>
    <p:sldId id="286" r:id="rId9"/>
    <p:sldId id="269" r:id="rId10"/>
    <p:sldId id="284" r:id="rId11"/>
    <p:sldId id="259" r:id="rId12"/>
    <p:sldId id="266" r:id="rId13"/>
    <p:sldId id="278" r:id="rId14"/>
    <p:sldId id="265" r:id="rId15"/>
    <p:sldId id="264" r:id="rId16"/>
    <p:sldId id="273"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796" autoAdjust="0"/>
    <p:restoredTop sz="44596" autoAdjust="0"/>
  </p:normalViewPr>
  <p:slideViewPr>
    <p:cSldViewPr snapToGrid="0">
      <p:cViewPr varScale="1">
        <p:scale>
          <a:sx n="55" d="100"/>
          <a:sy n="55" d="100"/>
        </p:scale>
        <p:origin x="307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eg>
</file>

<file path=ppt/media/image11.jpg>
</file>

<file path=ppt/media/image12.png>
</file>

<file path=ppt/media/image14.jpg>
</file>

<file path=ppt/media/image2.jpg>
</file>

<file path=ppt/media/image3.jpg>
</file>

<file path=ppt/media/image4.png>
</file>

<file path=ppt/media/image5.png>
</file>

<file path=ppt/media/image6.jp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886E42E-C772-4981-9E29-4C2F82F55FFC}" type="datetimeFigureOut">
              <a:rPr lang="en-US" smtClean="0"/>
              <a:t>4/14/2013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C7C53F-1024-46A2-ABD1-AF70FDC632A6}" type="slidenum">
              <a:rPr lang="en-US" smtClean="0"/>
              <a:t>‹#›</a:t>
            </a:fld>
            <a:endParaRPr lang="en-US"/>
          </a:p>
        </p:txBody>
      </p:sp>
    </p:spTree>
    <p:extLst>
      <p:ext uri="{BB962C8B-B14F-4D97-AF65-F5344CB8AC3E}">
        <p14:creationId xmlns:p14="http://schemas.microsoft.com/office/powerpoint/2010/main" val="14996903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www.flickr.com/photos/appleswitch/3103651077/"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flickr.com/photos/appleswitch/3103651077/"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presentation was originally created for the Kalamazoo X 2013 conference.</a:t>
            </a:r>
            <a:r>
              <a:rPr lang="en-US" baseline="0" dirty="0" smtClean="0"/>
              <a:t>  Many images within this deck are from Creative Commons, Noncommercial, Share Alike licenses. </a:t>
            </a:r>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1</a:t>
            </a:fld>
            <a:endParaRPr lang="en-US"/>
          </a:p>
        </p:txBody>
      </p:sp>
    </p:spTree>
    <p:extLst>
      <p:ext uri="{BB962C8B-B14F-4D97-AF65-F5344CB8AC3E}">
        <p14:creationId xmlns:p14="http://schemas.microsoft.com/office/powerpoint/2010/main" val="5216663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Sometimes</a:t>
            </a:r>
            <a:r>
              <a:rPr lang="en-US" baseline="0" dirty="0" smtClean="0"/>
              <a:t> as you try to find or create these opportunities you are going to hit a brick wall.  There will be some blocker.  Randy </a:t>
            </a:r>
            <a:r>
              <a:rPr lang="en-US" baseline="0" dirty="0" err="1" smtClean="0"/>
              <a:t>Pausch</a:t>
            </a:r>
            <a:r>
              <a:rPr lang="en-US" baseline="0" dirty="0" smtClean="0"/>
              <a:t> said, “Brick walls are there for a reason. It gives us a chance to show how badly we want something.”  I was recently reminded of this when one of my current goals hit a road block.  At first, I backed away and started to look at other options, but then, the more I thought about it the more I wanted the opportunity.  Now I’ve started coming with ideas on how to get past that brick wall.  </a:t>
            </a:r>
          </a:p>
          <a:p>
            <a:endParaRPr lang="en-US" baseline="0" dirty="0" smtClean="0"/>
          </a:p>
          <a:p>
            <a:r>
              <a:rPr lang="en-US" baseline="0" dirty="0" smtClean="0"/>
              <a:t>I’m thinking about ways I can get where I want to go.  In the past I learned that having a little perspective on things has led me to great opportunities.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dirty="0" smtClean="0"/>
          </a:p>
          <a:p>
            <a:endParaRPr lang="en-US" dirty="0" smtClean="0"/>
          </a:p>
          <a:p>
            <a:endParaRPr lang="en-US" dirty="0" smtClean="0"/>
          </a:p>
          <a:p>
            <a:r>
              <a:rPr lang="en-US" dirty="0" smtClean="0"/>
              <a:t>Image: By Cary Grant – Free to use from </a:t>
            </a:r>
            <a:r>
              <a:rPr lang="en-US" dirty="0" err="1" smtClean="0"/>
              <a:t>MorgeFile</a:t>
            </a:r>
            <a:r>
              <a:rPr lang="en-US" dirty="0" smtClean="0"/>
              <a:t> - http://mrg.bz/NjTtQR</a:t>
            </a:r>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10</a:t>
            </a:fld>
            <a:endParaRPr lang="en-US"/>
          </a:p>
        </p:txBody>
      </p:sp>
    </p:spTree>
    <p:extLst>
      <p:ext uri="{BB962C8B-B14F-4D97-AF65-F5344CB8AC3E}">
        <p14:creationId xmlns:p14="http://schemas.microsoft.com/office/powerpoint/2010/main" val="3191111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WE</a:t>
            </a:r>
            <a:r>
              <a:rPr lang="en-US" b="1" baseline="0" dirty="0" smtClean="0"/>
              <a:t> KNOW OUR VISION, HOW DO WE GET THERE?</a:t>
            </a:r>
          </a:p>
          <a:p>
            <a:r>
              <a:rPr lang="en-US" b="1" baseline="0" dirty="0" smtClean="0"/>
              <a:t>GETTING THERE WILL TAKE SOMETHING LARGER THAN YOURSELF.</a:t>
            </a:r>
            <a:endParaRPr lang="en-US" b="1" dirty="0" smtClean="0"/>
          </a:p>
          <a:p>
            <a:endParaRPr lang="en-US" dirty="0" smtClean="0"/>
          </a:p>
          <a:p>
            <a:r>
              <a:rPr lang="en-US" dirty="0" smtClean="0"/>
              <a:t>So, once we know our</a:t>
            </a:r>
            <a:r>
              <a:rPr lang="en-US" baseline="0" dirty="0" smtClean="0"/>
              <a:t> vision and goal, how do we get there?  Well, that will take something larger than yourself.</a:t>
            </a:r>
            <a:endParaRPr lang="en-US" dirty="0" smtClean="0"/>
          </a:p>
          <a:p>
            <a:endParaRPr lang="en-US" dirty="0" smtClean="0"/>
          </a:p>
          <a:p>
            <a:r>
              <a:rPr lang="en-US" dirty="0" smtClean="0"/>
              <a:t>When I was a Boy Scout I loved going into the wilderness.  I especially enjoyed a trip where we spent</a:t>
            </a:r>
            <a:r>
              <a:rPr lang="en-US" baseline="0" dirty="0" smtClean="0"/>
              <a:t> a week in the Wyoming Grand Teton Mountains riding horseback.  Getting into the wilderness, I mean the real wilderness, not the local park, you get a different perspective on things.  You look around and see nothing but nature.  There are grand vistas where you look out and see not one hint that other men have been there.  This gives you the perspective that your life, while filled with issues of it’s own, is but the smallest fraction of the world around.  </a:t>
            </a:r>
          </a:p>
          <a:p>
            <a:endParaRPr lang="en-US" baseline="0" dirty="0" smtClean="0"/>
          </a:p>
          <a:p>
            <a:endParaRPr lang="en-US" baseline="0" dirty="0" smtClean="0"/>
          </a:p>
          <a:p>
            <a:r>
              <a:rPr lang="en-US" baseline="0" dirty="0" smtClean="0"/>
              <a:t>Image: By </a:t>
            </a:r>
            <a:r>
              <a:rPr lang="en-US" baseline="0" dirty="0" err="1" smtClean="0"/>
              <a:t>Imma</a:t>
            </a:r>
            <a:r>
              <a:rPr lang="en-US" baseline="0" dirty="0" smtClean="0"/>
              <a:t> – Morgue File – free to use - http://mrg.bz/ho82LJ</a:t>
            </a:r>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11</a:t>
            </a:fld>
            <a:endParaRPr lang="en-US"/>
          </a:p>
        </p:txBody>
      </p:sp>
    </p:spTree>
    <p:extLst>
      <p:ext uri="{BB962C8B-B14F-4D97-AF65-F5344CB8AC3E}">
        <p14:creationId xmlns:p14="http://schemas.microsoft.com/office/powerpoint/2010/main" val="26194628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a:t>
            </a:r>
            <a:r>
              <a:rPr lang="en-US" baseline="0" dirty="0" smtClean="0"/>
              <a:t> you take a step even further back and view the perspective from space, the feeling of insignificance grows.  It is healthy every now and again to take a step back from your own problems and issues and get a good look at the big picture around you.  I’m not saying this to instill some message that your life or situation is not important, far from it.  What I’m saying is that understand you are already part of something much larger than yourself and you have a choice in just how much of a part you take.  </a:t>
            </a:r>
          </a:p>
          <a:p>
            <a:endParaRPr lang="en-US" baseline="0" dirty="0" smtClean="0"/>
          </a:p>
          <a:p>
            <a:endParaRPr lang="en-US" baseline="0" dirty="0" smtClean="0"/>
          </a:p>
          <a:p>
            <a:r>
              <a:rPr lang="en-US" baseline="0" dirty="0" smtClean="0"/>
              <a:t>Image: NASA</a:t>
            </a:r>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12</a:t>
            </a:fld>
            <a:endParaRPr lang="en-US"/>
          </a:p>
        </p:txBody>
      </p:sp>
    </p:spTree>
    <p:extLst>
      <p:ext uri="{BB962C8B-B14F-4D97-AF65-F5344CB8AC3E}">
        <p14:creationId xmlns:p14="http://schemas.microsoft.com/office/powerpoint/2010/main" val="40541172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Several years ago, back in late 2004</a:t>
            </a:r>
            <a:r>
              <a:rPr lang="en-US" baseline="0" dirty="0" smtClean="0"/>
              <a:t> I made a choice to become part of something larger than me.  James Avery, Nino Benvenuti and I decided to try to rekindle the Microsoft developer community </a:t>
            </a:r>
            <a:r>
              <a:rPr lang="en-US" dirty="0" smtClean="0"/>
              <a:t> in Cincinnati.</a:t>
            </a:r>
            <a:r>
              <a:rPr lang="en-US" baseline="0" dirty="0" smtClean="0"/>
              <a:t>  To be honest, it was James driving it and asked if Nino and I would help.  At the time I wasn’t sure but made a choice to help where I could.  At the first Kalamazoo X I spoke about community, and how ultimately this choice I had made in 2004 and put me on a course to be standing in front of that crowd that day.  That statement is no different today.  I stand in front of you today because I chose to become part of something larger than myself.  By involving myself in the developer community I have gained knowledge, confidence and best of all, relationships that have led me to many great opportunities in my life.</a:t>
            </a:r>
          </a:p>
          <a:p>
            <a:endParaRPr lang="en-US" dirty="0" smtClean="0"/>
          </a:p>
          <a:p>
            <a:endParaRPr lang="en-US" dirty="0" smtClean="0"/>
          </a:p>
          <a:p>
            <a:endParaRPr lang="en-US" dirty="0" smtClean="0"/>
          </a:p>
          <a:p>
            <a:r>
              <a:rPr lang="en-US" dirty="0" smtClean="0"/>
              <a:t>Image: Mike Wood – Creative Commons</a:t>
            </a:r>
            <a:r>
              <a:rPr lang="en-US" baseline="0" dirty="0" smtClean="0"/>
              <a:t> – Attribution – Share Alike</a:t>
            </a:r>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13</a:t>
            </a:fld>
            <a:endParaRPr lang="en-US"/>
          </a:p>
        </p:txBody>
      </p:sp>
    </p:spTree>
    <p:extLst>
      <p:ext uri="{BB962C8B-B14F-4D97-AF65-F5344CB8AC3E}">
        <p14:creationId xmlns:p14="http://schemas.microsoft.com/office/powerpoint/2010/main" val="52432090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baseline="0" dirty="0" smtClean="0"/>
              <a:t>If you have a vision of where you want to be and what you want to be doing, and you take this statement to heart, then does it not make sense that you can find ways to lead to choices that will get you to those goals?</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b="1" baseline="0" dirty="0" smtClean="0"/>
              <a:t>Challenge you to make a choice and learn </a:t>
            </a:r>
            <a:r>
              <a:rPr lang="en-US" sz="1400" b="1" baseline="0" smtClean="0"/>
              <a:t>from today.</a:t>
            </a:r>
            <a:endParaRPr lang="en-US" sz="1400" b="1"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"Our lives are a sum total of the choices we have made." -- Wayne Dyer - Self help Guru</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That is a very heavy statement.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You may think that simple decisions, such as what to eat, or what TV show to watch won’t be that big of a deal, but for some these decisions have great impact.  Talk to a diabetic about the impact of the decisions they make about their diet.   What you choose to watch or read can also great provide you creative ideas that you will later use for other, completely unrelated projects.  I can’t tell you how many analogies to movies and books I’ve made in presentations and discussions over the years.</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I think deep down we know that our decisions have these types of effects, but do we use that information to guide our way?</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r>
              <a:rPr lang="en-US" dirty="0" smtClean="0"/>
              <a:t>Think about it.  If you know that who you will be tomorrow, next year, or even in a decade depends on the choices</a:t>
            </a:r>
            <a:r>
              <a:rPr lang="en-US" baseline="0" dirty="0" smtClean="0"/>
              <a:t> you make today, does that change how much emphasis you put on your decisions? Does it change how you approach your decisions?  If you have a vision of where you want to be and what you want to be doing, and you take this statement to heart, then does it not make sense that you can find ways to lead to choices that will get you to those goals?</a:t>
            </a:r>
          </a:p>
          <a:p>
            <a:endParaRPr lang="en-US" baseline="0" dirty="0" smtClean="0"/>
          </a:p>
          <a:p>
            <a:r>
              <a:rPr lang="en-US" dirty="0" smtClean="0"/>
              <a:t>Image: </a:t>
            </a:r>
            <a:r>
              <a:rPr lang="en-US" dirty="0" err="1" smtClean="0"/>
              <a:t>ramsesoriginal</a:t>
            </a:r>
            <a:r>
              <a:rPr lang="en-US" dirty="0" smtClean="0"/>
              <a:t> – Creative common non-commercial, attribution, share alike - http://www.flickr.com/photos/ramsesoriginal/4710570659/</a:t>
            </a:r>
          </a:p>
        </p:txBody>
      </p:sp>
      <p:sp>
        <p:nvSpPr>
          <p:cNvPr id="4" name="Slide Number Placeholder 3"/>
          <p:cNvSpPr>
            <a:spLocks noGrp="1"/>
          </p:cNvSpPr>
          <p:nvPr>
            <p:ph type="sldNum" sz="quarter" idx="10"/>
          </p:nvPr>
        </p:nvSpPr>
        <p:spPr/>
        <p:txBody>
          <a:bodyPr/>
          <a:lstStyle/>
          <a:p>
            <a:fld id="{97C7C53F-1024-46A2-ABD1-AF70FDC632A6}" type="slidenum">
              <a:rPr lang="en-US" smtClean="0"/>
              <a:t>14</a:t>
            </a:fld>
            <a:endParaRPr lang="en-US"/>
          </a:p>
        </p:txBody>
      </p:sp>
    </p:spTree>
    <p:extLst>
      <p:ext uri="{BB962C8B-B14F-4D97-AF65-F5344CB8AC3E}">
        <p14:creationId xmlns:p14="http://schemas.microsoft.com/office/powerpoint/2010/main" val="5986624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what decision did I make that night long ago at the hotel?  Did I arrest the man or leave him there?  The outcome of that story isn't the point of my talk.  The fact that there was a choice, that it was driven by my experiences and my own moral code, is the real take away.  It doesn’t matter if it was a good</a:t>
            </a:r>
            <a:r>
              <a:rPr lang="en-US" sz="1200" kern="1200" baseline="0" dirty="0" smtClean="0">
                <a:solidFill>
                  <a:schemeClr val="tx1"/>
                </a:solidFill>
                <a:effectLst/>
                <a:latin typeface="+mn-lt"/>
                <a:ea typeface="+mn-ea"/>
                <a:cs typeface="+mn-cs"/>
              </a:rPr>
              <a:t> choice or a bad one; rather,</a:t>
            </a:r>
            <a:r>
              <a:rPr lang="en-US" sz="1200" kern="1200" dirty="0" smtClean="0">
                <a:solidFill>
                  <a:schemeClr val="tx1"/>
                </a:solidFill>
                <a:effectLst/>
                <a:latin typeface="+mn-lt"/>
                <a:ea typeface="+mn-ea"/>
                <a:cs typeface="+mn-cs"/>
              </a:rPr>
              <a:t> I made a choice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 will live with it and it has become a part of who I am.</a:t>
            </a:r>
          </a:p>
          <a:p>
            <a:endParaRPr lang="en-US"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Image: </a:t>
            </a:r>
            <a:r>
              <a:rPr lang="en-US" dirty="0" err="1" smtClean="0"/>
              <a:t>appleswitch</a:t>
            </a:r>
            <a:r>
              <a:rPr lang="en-US" dirty="0" smtClean="0"/>
              <a:t> – Creative common non-commercial, attribution, share alike - </a:t>
            </a:r>
            <a:r>
              <a:rPr lang="en-US" sz="1200" kern="1200" dirty="0" smtClean="0">
                <a:solidFill>
                  <a:schemeClr val="tx1"/>
                </a:solidFill>
                <a:effectLst/>
                <a:latin typeface="+mn-lt"/>
                <a:ea typeface="+mn-ea"/>
                <a:cs typeface="+mn-cs"/>
                <a:hlinkClick r:id="rId3"/>
              </a:rPr>
              <a:t>http://www.flickr.com/photos/appleswitch/3103651077/</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15</a:t>
            </a:fld>
            <a:endParaRPr lang="en-US"/>
          </a:p>
        </p:txBody>
      </p:sp>
    </p:spTree>
    <p:extLst>
      <p:ext uri="{BB962C8B-B14F-4D97-AF65-F5344CB8AC3E}">
        <p14:creationId xmlns:p14="http://schemas.microsoft.com/office/powerpoint/2010/main" val="1507338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7C7C53F-1024-46A2-ABD1-AF70FDC632A6}" type="slidenum">
              <a:rPr lang="en-US" smtClean="0"/>
              <a:t>2</a:t>
            </a:fld>
            <a:endParaRPr lang="en-US"/>
          </a:p>
        </p:txBody>
      </p:sp>
    </p:spTree>
    <p:extLst>
      <p:ext uri="{BB962C8B-B14F-4D97-AF65-F5344CB8AC3E}">
        <p14:creationId xmlns:p14="http://schemas.microsoft.com/office/powerpoint/2010/main" val="3325848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September of 2007 Randy </a:t>
            </a:r>
            <a:r>
              <a:rPr lang="en-US" dirty="0" err="1" smtClean="0"/>
              <a:t>Pausch</a:t>
            </a:r>
            <a:r>
              <a:rPr lang="en-US" dirty="0" smtClean="0"/>
              <a:t>, a noted Computer Scientist, gave a lecture called “The Last Lecture: Really Achieving Your Childhood Dreams”.  Randy knew he had</a:t>
            </a:r>
            <a:r>
              <a:rPr lang="en-US" baseline="0" dirty="0" smtClean="0"/>
              <a:t> terminal cancer.  </a:t>
            </a:r>
            <a:r>
              <a:rPr lang="en-US" dirty="0" smtClean="0"/>
              <a:t>If you’ve not seen this you can look it up on</a:t>
            </a:r>
            <a:r>
              <a:rPr lang="en-US" baseline="0" dirty="0" smtClean="0"/>
              <a:t> You Tube.  This has got to be one of the most powerful presentations I’ve ever listened to.  He also wrote a companion book that is just as compelling.  When I was talking to Mike Eaton about speaking at Kalamazoo X this year he brought up Dr. </a:t>
            </a:r>
            <a:r>
              <a:rPr lang="en-US" baseline="0" dirty="0" err="1" smtClean="0"/>
              <a:t>Pausch’s</a:t>
            </a:r>
            <a:r>
              <a:rPr lang="en-US" baseline="0" dirty="0" smtClean="0"/>
              <a:t> lecture.  He thought something along these lines would be great.</a:t>
            </a:r>
          </a:p>
          <a:p>
            <a:endParaRPr lang="en-US" baseline="0" dirty="0" smtClean="0"/>
          </a:p>
          <a:p>
            <a:r>
              <a:rPr lang="en-US" baseline="0" dirty="0" smtClean="0"/>
              <a:t>Randy’s talk is filled with great stories and insights, and it lasted well over an hour.  I thought very hard about the things I would want to share and wrote tons of notes and ideas down.  I had all sorts of ideas around the lessons I’d learned over life, but it just seemed way to much.  In looking at all of these ideas and lessons I saw that each of them was learned after a choice I had made.  In the end it was the choice I had made, and the repercussion of that choice that mattered.</a:t>
            </a:r>
          </a:p>
          <a:p>
            <a:endParaRPr lang="en-US" dirty="0" smtClean="0"/>
          </a:p>
          <a:p>
            <a:r>
              <a:rPr lang="en-US" dirty="0" smtClean="0"/>
              <a:t>I decided to talk about choice,</a:t>
            </a:r>
            <a:r>
              <a:rPr lang="en-US" baseline="0" dirty="0" smtClean="0"/>
              <a:t> and how those choices affect your life.</a:t>
            </a:r>
            <a:endParaRPr lang="en-US" dirty="0" smtClean="0"/>
          </a:p>
          <a:p>
            <a:endParaRPr lang="en-US" dirty="0" smtClean="0"/>
          </a:p>
          <a:p>
            <a:r>
              <a:rPr lang="en-US" dirty="0" smtClean="0"/>
              <a:t>Image: Image in the public domain - http://en.wikipedia.org/wiki/File:RandyPausch_Wiki_2.jpg</a:t>
            </a:r>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3</a:t>
            </a:fld>
            <a:endParaRPr lang="en-US"/>
          </a:p>
        </p:txBody>
      </p:sp>
    </p:spTree>
    <p:extLst>
      <p:ext uri="{BB962C8B-B14F-4D97-AF65-F5344CB8AC3E}">
        <p14:creationId xmlns:p14="http://schemas.microsoft.com/office/powerpoint/2010/main" val="26538272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ctr"/>
            <a:r>
              <a:rPr lang="en-US" sz="1200" kern="1200" dirty="0" smtClean="0">
                <a:solidFill>
                  <a:schemeClr val="tx1"/>
                </a:solidFill>
                <a:effectLst/>
                <a:latin typeface="+mn-lt"/>
                <a:ea typeface="+mn-ea"/>
                <a:cs typeface="+mn-cs"/>
              </a:rPr>
              <a:t>Story about drunk driver at hotel</a:t>
            </a:r>
          </a:p>
          <a:p>
            <a:pPr lvl="1" rtl="0" fontAlgn="ctr"/>
            <a:r>
              <a:rPr lang="en-US" sz="1200" kern="1200" dirty="0" smtClean="0">
                <a:solidFill>
                  <a:schemeClr val="tx1"/>
                </a:solidFill>
                <a:effectLst/>
                <a:latin typeface="+mn-lt"/>
                <a:ea typeface="+mn-ea"/>
                <a:cs typeface="+mn-cs"/>
              </a:rPr>
              <a:t>Driver was from out of state, working here on a construction contract.  He had a family he hadn't seen in months.</a:t>
            </a:r>
          </a:p>
          <a:p>
            <a:pPr lvl="1" rtl="0" fontAlgn="ctr"/>
            <a:r>
              <a:rPr lang="en-US" sz="1200" kern="1200" dirty="0" smtClean="0">
                <a:solidFill>
                  <a:schemeClr val="tx1"/>
                </a:solidFill>
                <a:effectLst/>
                <a:latin typeface="+mn-lt"/>
                <a:ea typeface="+mn-ea"/>
                <a:cs typeface="+mn-cs"/>
              </a:rPr>
              <a:t>Decision to arrest him or file the damage report and let the lawyers sort it out on reparations.</a:t>
            </a:r>
          </a:p>
          <a:p>
            <a:pPr lvl="1" rtl="0" fontAlgn="ctr"/>
            <a:r>
              <a:rPr lang="en-US" sz="1200" kern="1200" dirty="0" smtClean="0">
                <a:solidFill>
                  <a:schemeClr val="tx1"/>
                </a:solidFill>
                <a:effectLst/>
                <a:latin typeface="+mn-lt"/>
                <a:ea typeface="+mn-ea"/>
                <a:cs typeface="+mn-cs"/>
              </a:rPr>
              <a:t>Arrest would mean taking him to jail, where he would undoubtedly miss work the following day.  Lost wages, strained relationship with wife and family already made worse by charges.</a:t>
            </a:r>
          </a:p>
          <a:p>
            <a:pPr lvl="1" rtl="0" fontAlgn="ctr"/>
            <a:r>
              <a:rPr lang="en-US" sz="1200" kern="1200" dirty="0" smtClean="0">
                <a:solidFill>
                  <a:schemeClr val="tx1"/>
                </a:solidFill>
                <a:effectLst/>
                <a:latin typeface="+mn-lt"/>
                <a:ea typeface="+mn-ea"/>
                <a:cs typeface="+mn-cs"/>
              </a:rPr>
              <a:t>Not arresting might lead to him thinking he can drink and drive and then do it again sometime, kill someone.</a:t>
            </a:r>
          </a:p>
          <a:p>
            <a:pPr lvl="1" rtl="0" fontAlgn="ctr"/>
            <a:r>
              <a:rPr lang="en-US" sz="1200" kern="1200" dirty="0" smtClean="0">
                <a:solidFill>
                  <a:schemeClr val="tx1"/>
                </a:solidFill>
                <a:effectLst/>
                <a:latin typeface="+mn-lt"/>
                <a:ea typeface="+mn-ea"/>
                <a:cs typeface="+mn-cs"/>
              </a:rPr>
              <a:t>The choices that any officer makes have consequences.  This is NOT an easy job.</a:t>
            </a:r>
          </a:p>
          <a:p>
            <a:endParaRPr lang="en-US" dirty="0" smtClean="0"/>
          </a:p>
          <a:p>
            <a:endParaRPr lang="en-US" dirty="0" smtClean="0"/>
          </a:p>
          <a:p>
            <a:endParaRPr lang="en-US" dirty="0" smtClean="0"/>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Image: </a:t>
            </a:r>
            <a:r>
              <a:rPr lang="en-US" dirty="0" err="1" smtClean="0"/>
              <a:t>appleswitch</a:t>
            </a:r>
            <a:r>
              <a:rPr lang="en-US" dirty="0" smtClean="0"/>
              <a:t> – Creative common non-commercial, attribution, share alike - </a:t>
            </a:r>
            <a:r>
              <a:rPr lang="en-US" sz="1200" kern="1200" dirty="0" smtClean="0">
                <a:solidFill>
                  <a:schemeClr val="tx1"/>
                </a:solidFill>
                <a:effectLst/>
                <a:latin typeface="+mn-lt"/>
                <a:ea typeface="+mn-ea"/>
                <a:cs typeface="+mn-cs"/>
                <a:hlinkClick r:id="rId3"/>
              </a:rPr>
              <a:t>http://www.flickr.com/photos/appleswitch/3103651077/</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4</a:t>
            </a:fld>
            <a:endParaRPr lang="en-US"/>
          </a:p>
        </p:txBody>
      </p:sp>
    </p:spTree>
    <p:extLst>
      <p:ext uri="{BB962C8B-B14F-4D97-AF65-F5344CB8AC3E}">
        <p14:creationId xmlns:p14="http://schemas.microsoft.com/office/powerpoint/2010/main" val="1989571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b="1" kern="1200" dirty="0" smtClean="0">
                <a:solidFill>
                  <a:schemeClr val="tx1"/>
                </a:solidFill>
                <a:effectLst/>
                <a:latin typeface="+mn-lt"/>
                <a:ea typeface="+mn-ea"/>
                <a:cs typeface="+mn-cs"/>
              </a:rPr>
              <a:t>I</a:t>
            </a:r>
            <a:r>
              <a:rPr lang="en-US" sz="1800" b="1" kern="1200" baseline="0" dirty="0" smtClean="0">
                <a:solidFill>
                  <a:schemeClr val="tx1"/>
                </a:solidFill>
                <a:effectLst/>
                <a:latin typeface="+mn-lt"/>
                <a:ea typeface="+mn-ea"/>
                <a:cs typeface="+mn-cs"/>
              </a:rPr>
              <a:t> was a little adrift.</a:t>
            </a:r>
            <a:endParaRPr lang="en-US" sz="1200" b="1"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 decided that despite wanting to be in law enforcement all my life I didn't want the responsibility of those types of repercussions over other</a:t>
            </a:r>
            <a:r>
              <a:rPr lang="en-US" sz="1200" kern="1200" baseline="0" dirty="0" smtClean="0">
                <a:solidFill>
                  <a:schemeClr val="tx1"/>
                </a:solidFill>
                <a:effectLst/>
                <a:latin typeface="+mn-lt"/>
                <a:ea typeface="+mn-ea"/>
                <a:cs typeface="+mn-cs"/>
              </a:rPr>
              <a:t> people.</a:t>
            </a:r>
            <a:r>
              <a:rPr lang="en-US" sz="1200" kern="1200" dirty="0" smtClean="0">
                <a:solidFill>
                  <a:schemeClr val="tx1"/>
                </a:solidFill>
                <a:effectLst/>
                <a:latin typeface="+mn-lt"/>
                <a:ea typeface="+mn-ea"/>
                <a:cs typeface="+mn-cs"/>
              </a:rPr>
              <a:t>  I left a position </a:t>
            </a:r>
            <a:r>
              <a:rPr lang="en-US" sz="1200" kern="1200" dirty="0" smtClean="0">
                <a:solidFill>
                  <a:schemeClr val="tx1"/>
                </a:solidFill>
                <a:effectLst/>
                <a:latin typeface="+mn-lt"/>
                <a:ea typeface="+mn-ea"/>
                <a:cs typeface="+mn-cs"/>
              </a:rPr>
              <a:t>that</a:t>
            </a:r>
            <a:r>
              <a:rPr lang="en-US" sz="1200" kern="1200" baseline="0" dirty="0" smtClean="0">
                <a:solidFill>
                  <a:schemeClr val="tx1"/>
                </a:solidFill>
                <a:effectLst/>
                <a:latin typeface="+mn-lt"/>
                <a:ea typeface="+mn-ea"/>
                <a:cs typeface="+mn-cs"/>
              </a:rPr>
              <a:t> was part of my plan </a:t>
            </a:r>
            <a:r>
              <a:rPr lang="en-US" sz="1200" kern="1200" baseline="0" smtClean="0">
                <a:solidFill>
                  <a:schemeClr val="tx1"/>
                </a:solidFill>
                <a:effectLst/>
                <a:latin typeface="+mn-lt"/>
                <a:ea typeface="+mn-ea"/>
                <a:cs typeface="+mn-cs"/>
              </a:rPr>
              <a:t>for life.</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Not everything turns out like you expect it to.  Get used</a:t>
            </a:r>
            <a:r>
              <a:rPr lang="en-US" sz="1200" kern="1200" baseline="0" dirty="0" smtClean="0">
                <a:solidFill>
                  <a:schemeClr val="tx1"/>
                </a:solidFill>
                <a:effectLst/>
                <a:latin typeface="+mn-lt"/>
                <a:ea typeface="+mn-ea"/>
                <a:cs typeface="+mn-cs"/>
              </a:rPr>
              <a:t> to that.</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5</a:t>
            </a:fld>
            <a:endParaRPr lang="en-US"/>
          </a:p>
        </p:txBody>
      </p:sp>
    </p:spTree>
    <p:extLst>
      <p:ext uri="{BB962C8B-B14F-4D97-AF65-F5344CB8AC3E}">
        <p14:creationId xmlns:p14="http://schemas.microsoft.com/office/powerpoint/2010/main" val="33964743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story Alice</a:t>
            </a:r>
            <a:r>
              <a:rPr lang="en-US" baseline="0" dirty="0" smtClean="0"/>
              <a:t> in Wonderland there is a point at which Alice comes to a fork in the road.  Above her is a Cheshire Cat in a tree.  Alice asks, “Which way should I go?”.  The cat asks, “Where do you want to go?”.  Alice answers, “I don’t know”, to which the cat replied, “Then, it doesn’t matter.”</a:t>
            </a:r>
            <a:endParaRPr lang="en-US" dirty="0" smtClean="0"/>
          </a:p>
          <a:p>
            <a:endParaRPr lang="en-US" dirty="0" smtClean="0"/>
          </a:p>
          <a:p>
            <a:endParaRPr lang="en-US" dirty="0" smtClean="0"/>
          </a:p>
          <a:p>
            <a:r>
              <a:rPr lang="en-US" dirty="0" smtClean="0"/>
              <a:t>Image: This image is in the public</a:t>
            </a:r>
            <a:r>
              <a:rPr lang="en-US" baseline="0" dirty="0" smtClean="0"/>
              <a:t> domain - http://en.wikipedia.org/wiki/File:De_Alice%27s_Abenteuer_im_Wunderland_Carroll_pic_23_edited_1_of_2.png</a:t>
            </a:r>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6</a:t>
            </a:fld>
            <a:endParaRPr lang="en-US"/>
          </a:p>
        </p:txBody>
      </p:sp>
    </p:spTree>
    <p:extLst>
      <p:ext uri="{BB962C8B-B14F-4D97-AF65-F5344CB8AC3E}">
        <p14:creationId xmlns:p14="http://schemas.microsoft.com/office/powerpoint/2010/main" val="21566169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a:t>
            </a:r>
            <a:r>
              <a:rPr lang="en-US" baseline="0" dirty="0" smtClean="0"/>
              <a:t> picture of a backpack, with my son attached.  When he was in Kindergarten he was, of course, asked, “What do you want to be when you grow up?”  They were preparing him for Kindergarten Graduation where they would ask him this question.  He had come up with an answer, but on the night of the event when the big microphone was in his face he responded, “a flashlight”.  </a:t>
            </a:r>
          </a:p>
          <a:p>
            <a:endParaRPr lang="en-US" baseline="0" dirty="0" smtClean="0"/>
          </a:p>
          <a:p>
            <a:r>
              <a:rPr lang="en-US" baseline="0" dirty="0" smtClean="0"/>
              <a:t>This question is very commonly asked of as kids get up even into High School, and some into college.  But have you asked yourself this question recently?  Why is it when we reach a certain age we assume that this question no longer matters?  I’d like to think this question matters until the day we die.  </a:t>
            </a:r>
          </a:p>
          <a:p>
            <a:endParaRPr lang="en-US" baseline="0" dirty="0" smtClean="0"/>
          </a:p>
          <a:p>
            <a:r>
              <a:rPr lang="en-US" baseline="0" dirty="0" smtClean="0"/>
              <a:t>We should constantly be asking ourselves this question, and then using that information, as Kofi Annan indicates, to help guide the choices we make in life.  </a:t>
            </a:r>
            <a:endParaRPr lang="en-US" dirty="0" smtClean="0"/>
          </a:p>
          <a:p>
            <a:endParaRPr lang="en-US" dirty="0" smtClean="0"/>
          </a:p>
          <a:p>
            <a:endParaRPr lang="en-US" dirty="0" smtClean="0"/>
          </a:p>
          <a:p>
            <a:r>
              <a:rPr lang="en-US" dirty="0" smtClean="0"/>
              <a:t>Image: Mike Wood – Creative Commons</a:t>
            </a:r>
            <a:r>
              <a:rPr lang="en-US" baseline="0" dirty="0" smtClean="0"/>
              <a:t> – Attribution – Share Alike</a:t>
            </a:r>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7</a:t>
            </a:fld>
            <a:endParaRPr lang="en-US"/>
          </a:p>
        </p:txBody>
      </p:sp>
    </p:spTree>
    <p:extLst>
      <p:ext uri="{BB962C8B-B14F-4D97-AF65-F5344CB8AC3E}">
        <p14:creationId xmlns:p14="http://schemas.microsoft.com/office/powerpoint/2010/main" val="26043103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3200" b="1" dirty="0" smtClean="0"/>
              <a:t>WHY DON’T WE?</a:t>
            </a:r>
          </a:p>
          <a:p>
            <a:r>
              <a:rPr lang="en-US" sz="3200" b="1" dirty="0" smtClean="0"/>
              <a:t>DON”T HAVE A CHOICE?</a:t>
            </a:r>
          </a:p>
          <a:p>
            <a:endParaRPr lang="en-US" dirty="0" smtClean="0"/>
          </a:p>
          <a:p>
            <a:r>
              <a:rPr lang="en-US" baseline="0" dirty="0" smtClean="0"/>
              <a:t>So why don’t we?  Are we just waiting for the right opportunity?  Are we waiting to win the lottery or have something that is “just right” land in our laps?</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 think that sometimes we think we don’t have a choice.  You always have a choice.  Sometimes those choices are very, very hard to make. But if you find that you are unhappy with what you do, look at your options, perhaps root out some opportunities, and then make a choice.</a:t>
            </a:r>
          </a:p>
          <a:p>
            <a:endParaRPr lang="en-US" dirty="0" smtClean="0"/>
          </a:p>
          <a:p>
            <a:endParaRPr lang="en-US" dirty="0" smtClean="0"/>
          </a:p>
          <a:p>
            <a:r>
              <a:rPr lang="en-US" dirty="0" smtClean="0"/>
              <a:t>Image: By </a:t>
            </a:r>
            <a:r>
              <a:rPr lang="en-US" dirty="0" err="1" smtClean="0"/>
              <a:t>lightfoot</a:t>
            </a:r>
            <a:r>
              <a:rPr lang="en-US" dirty="0" smtClean="0"/>
              <a:t>, Morgue File – Free to use - http://mrg.bz/ayeaUK</a:t>
            </a:r>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8</a:t>
            </a:fld>
            <a:endParaRPr lang="en-US"/>
          </a:p>
        </p:txBody>
      </p:sp>
    </p:spTree>
    <p:extLst>
      <p:ext uri="{BB962C8B-B14F-4D97-AF65-F5344CB8AC3E}">
        <p14:creationId xmlns:p14="http://schemas.microsoft.com/office/powerpoint/2010/main" val="22822061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b="1" dirty="0" smtClean="0"/>
              <a:t>Choose to make your own opportunities</a:t>
            </a:r>
          </a:p>
          <a:p>
            <a:r>
              <a:rPr lang="en-US" sz="1600" b="1" dirty="0" err="1" smtClean="0"/>
              <a:t>KalX</a:t>
            </a:r>
            <a:r>
              <a:rPr lang="en-US" sz="1600" b="1" baseline="0" dirty="0" smtClean="0"/>
              <a:t> is an opportunity</a:t>
            </a:r>
          </a:p>
          <a:p>
            <a:r>
              <a:rPr lang="en-US" sz="1600" b="1" baseline="0" dirty="0" smtClean="0"/>
              <a:t>People here can help you where you want to go</a:t>
            </a:r>
            <a:endParaRPr lang="en-US" sz="1600" b="1" dirty="0" smtClean="0"/>
          </a:p>
          <a:p>
            <a:endParaRPr lang="en-US" dirty="0" smtClean="0"/>
          </a:p>
          <a:p>
            <a:r>
              <a:rPr lang="en-US" dirty="0" smtClean="0"/>
              <a:t>I think we sometimes choose to let small opportunities pass us by.  Maybe it seems like it’s not that great, or perhaps we</a:t>
            </a:r>
            <a:r>
              <a:rPr lang="en-US" baseline="0" dirty="0" smtClean="0"/>
              <a:t> are waiting for that awesome opportunity to drop in our laps.  Sadly, that doesn’t happen all that often.  Many times the opportunities we get are what we make of them.  </a:t>
            </a:r>
          </a:p>
          <a:p>
            <a:endParaRPr lang="en-US" baseline="0" dirty="0" smtClean="0"/>
          </a:p>
          <a:p>
            <a:r>
              <a:rPr lang="en-US" baseline="0" dirty="0" smtClean="0"/>
              <a:t>Choose to make your own opportunities.  Don’t wait for something to come by and smack you between the eyes.  If you do, you’ll likely still be waiting a year from now.  </a:t>
            </a:r>
          </a:p>
          <a:p>
            <a:endParaRPr lang="en-US" dirty="0" smtClean="0"/>
          </a:p>
          <a:p>
            <a:endParaRPr lang="en-US" dirty="0" smtClean="0"/>
          </a:p>
          <a:p>
            <a:r>
              <a:rPr lang="en-US" dirty="0" smtClean="0"/>
              <a:t>Image: Shiau Kai - Creative common non-commercial, attribution, share alike - http://www.flickr.com/photos/shiaukai/8023414886/</a:t>
            </a:r>
            <a:endParaRPr lang="en-US" dirty="0"/>
          </a:p>
        </p:txBody>
      </p:sp>
      <p:sp>
        <p:nvSpPr>
          <p:cNvPr id="4" name="Slide Number Placeholder 3"/>
          <p:cNvSpPr>
            <a:spLocks noGrp="1"/>
          </p:cNvSpPr>
          <p:nvPr>
            <p:ph type="sldNum" sz="quarter" idx="10"/>
          </p:nvPr>
        </p:nvSpPr>
        <p:spPr/>
        <p:txBody>
          <a:bodyPr/>
          <a:lstStyle/>
          <a:p>
            <a:fld id="{97C7C53F-1024-46A2-ABD1-AF70FDC632A6}" type="slidenum">
              <a:rPr lang="en-US" smtClean="0"/>
              <a:t>9</a:t>
            </a:fld>
            <a:endParaRPr lang="en-US"/>
          </a:p>
        </p:txBody>
      </p:sp>
    </p:spTree>
    <p:extLst>
      <p:ext uri="{BB962C8B-B14F-4D97-AF65-F5344CB8AC3E}">
        <p14:creationId xmlns:p14="http://schemas.microsoft.com/office/powerpoint/2010/main" val="3601863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999F4BF-F6B2-4A10-9B25-326C24FA5055}" type="datetimeFigureOut">
              <a:rPr lang="en-US" smtClean="0"/>
              <a:t>4/14/2013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9C07D1-A5DD-4B62-8971-A95C69043C34}" type="slidenum">
              <a:rPr lang="en-US" smtClean="0"/>
              <a:t>‹#›</a:t>
            </a:fld>
            <a:endParaRPr lang="en-US"/>
          </a:p>
        </p:txBody>
      </p:sp>
    </p:spTree>
    <p:extLst>
      <p:ext uri="{BB962C8B-B14F-4D97-AF65-F5344CB8AC3E}">
        <p14:creationId xmlns:p14="http://schemas.microsoft.com/office/powerpoint/2010/main" val="13306073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999F4BF-F6B2-4A10-9B25-326C24FA5055}" type="datetimeFigureOut">
              <a:rPr lang="en-US" smtClean="0"/>
              <a:t>4/14/2013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9C07D1-A5DD-4B62-8971-A95C69043C34}" type="slidenum">
              <a:rPr lang="en-US" smtClean="0"/>
              <a:t>‹#›</a:t>
            </a:fld>
            <a:endParaRPr lang="en-US"/>
          </a:p>
        </p:txBody>
      </p:sp>
    </p:spTree>
    <p:extLst>
      <p:ext uri="{BB962C8B-B14F-4D97-AF65-F5344CB8AC3E}">
        <p14:creationId xmlns:p14="http://schemas.microsoft.com/office/powerpoint/2010/main" val="279798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999F4BF-F6B2-4A10-9B25-326C24FA5055}" type="datetimeFigureOut">
              <a:rPr lang="en-US" smtClean="0"/>
              <a:t>4/14/2013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9C07D1-A5DD-4B62-8971-A95C69043C34}" type="slidenum">
              <a:rPr lang="en-US" smtClean="0"/>
              <a:t>‹#›</a:t>
            </a:fld>
            <a:endParaRPr lang="en-US"/>
          </a:p>
        </p:txBody>
      </p:sp>
    </p:spTree>
    <p:extLst>
      <p:ext uri="{BB962C8B-B14F-4D97-AF65-F5344CB8AC3E}">
        <p14:creationId xmlns:p14="http://schemas.microsoft.com/office/powerpoint/2010/main" val="17521166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999F4BF-F6B2-4A10-9B25-326C24FA5055}" type="datetimeFigureOut">
              <a:rPr lang="en-US" smtClean="0"/>
              <a:t>4/14/2013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9C07D1-A5DD-4B62-8971-A95C69043C34}" type="slidenum">
              <a:rPr lang="en-US" smtClean="0"/>
              <a:t>‹#›</a:t>
            </a:fld>
            <a:endParaRPr lang="en-US"/>
          </a:p>
        </p:txBody>
      </p:sp>
    </p:spTree>
    <p:extLst>
      <p:ext uri="{BB962C8B-B14F-4D97-AF65-F5344CB8AC3E}">
        <p14:creationId xmlns:p14="http://schemas.microsoft.com/office/powerpoint/2010/main" val="31402472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999F4BF-F6B2-4A10-9B25-326C24FA5055}" type="datetimeFigureOut">
              <a:rPr lang="en-US" smtClean="0"/>
              <a:t>4/14/2013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9C07D1-A5DD-4B62-8971-A95C69043C34}" type="slidenum">
              <a:rPr lang="en-US" smtClean="0"/>
              <a:t>‹#›</a:t>
            </a:fld>
            <a:endParaRPr lang="en-US"/>
          </a:p>
        </p:txBody>
      </p:sp>
    </p:spTree>
    <p:extLst>
      <p:ext uri="{BB962C8B-B14F-4D97-AF65-F5344CB8AC3E}">
        <p14:creationId xmlns:p14="http://schemas.microsoft.com/office/powerpoint/2010/main" val="529492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999F4BF-F6B2-4A10-9B25-326C24FA5055}" type="datetimeFigureOut">
              <a:rPr lang="en-US" smtClean="0"/>
              <a:t>4/14/2013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9C07D1-A5DD-4B62-8971-A95C69043C34}" type="slidenum">
              <a:rPr lang="en-US" smtClean="0"/>
              <a:t>‹#›</a:t>
            </a:fld>
            <a:endParaRPr lang="en-US"/>
          </a:p>
        </p:txBody>
      </p:sp>
    </p:spTree>
    <p:extLst>
      <p:ext uri="{BB962C8B-B14F-4D97-AF65-F5344CB8AC3E}">
        <p14:creationId xmlns:p14="http://schemas.microsoft.com/office/powerpoint/2010/main" val="11501897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999F4BF-F6B2-4A10-9B25-326C24FA5055}" type="datetimeFigureOut">
              <a:rPr lang="en-US" smtClean="0"/>
              <a:t>4/14/2013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9C07D1-A5DD-4B62-8971-A95C69043C34}" type="slidenum">
              <a:rPr lang="en-US" smtClean="0"/>
              <a:t>‹#›</a:t>
            </a:fld>
            <a:endParaRPr lang="en-US"/>
          </a:p>
        </p:txBody>
      </p:sp>
    </p:spTree>
    <p:extLst>
      <p:ext uri="{BB962C8B-B14F-4D97-AF65-F5344CB8AC3E}">
        <p14:creationId xmlns:p14="http://schemas.microsoft.com/office/powerpoint/2010/main" val="42070477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999F4BF-F6B2-4A10-9B25-326C24FA5055}" type="datetimeFigureOut">
              <a:rPr lang="en-US" smtClean="0"/>
              <a:t>4/14/2013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9C07D1-A5DD-4B62-8971-A95C69043C34}" type="slidenum">
              <a:rPr lang="en-US" smtClean="0"/>
              <a:t>‹#›</a:t>
            </a:fld>
            <a:endParaRPr lang="en-US"/>
          </a:p>
        </p:txBody>
      </p:sp>
    </p:spTree>
    <p:extLst>
      <p:ext uri="{BB962C8B-B14F-4D97-AF65-F5344CB8AC3E}">
        <p14:creationId xmlns:p14="http://schemas.microsoft.com/office/powerpoint/2010/main" val="2083409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999F4BF-F6B2-4A10-9B25-326C24FA5055}" type="datetimeFigureOut">
              <a:rPr lang="en-US" smtClean="0"/>
              <a:t>4/14/2013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9C07D1-A5DD-4B62-8971-A95C69043C34}" type="slidenum">
              <a:rPr lang="en-US" smtClean="0"/>
              <a:t>‹#›</a:t>
            </a:fld>
            <a:endParaRPr lang="en-US"/>
          </a:p>
        </p:txBody>
      </p:sp>
    </p:spTree>
    <p:extLst>
      <p:ext uri="{BB962C8B-B14F-4D97-AF65-F5344CB8AC3E}">
        <p14:creationId xmlns:p14="http://schemas.microsoft.com/office/powerpoint/2010/main" val="3531637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99F4BF-F6B2-4A10-9B25-326C24FA5055}" type="datetimeFigureOut">
              <a:rPr lang="en-US" smtClean="0"/>
              <a:t>4/14/2013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9C07D1-A5DD-4B62-8971-A95C69043C34}" type="slidenum">
              <a:rPr lang="en-US" smtClean="0"/>
              <a:t>‹#›</a:t>
            </a:fld>
            <a:endParaRPr lang="en-US"/>
          </a:p>
        </p:txBody>
      </p:sp>
    </p:spTree>
    <p:extLst>
      <p:ext uri="{BB962C8B-B14F-4D97-AF65-F5344CB8AC3E}">
        <p14:creationId xmlns:p14="http://schemas.microsoft.com/office/powerpoint/2010/main" val="6728142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99F4BF-F6B2-4A10-9B25-326C24FA5055}" type="datetimeFigureOut">
              <a:rPr lang="en-US" smtClean="0"/>
              <a:t>4/14/2013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9C07D1-A5DD-4B62-8971-A95C69043C34}" type="slidenum">
              <a:rPr lang="en-US" smtClean="0"/>
              <a:t>‹#›</a:t>
            </a:fld>
            <a:endParaRPr lang="en-US"/>
          </a:p>
        </p:txBody>
      </p:sp>
    </p:spTree>
    <p:extLst>
      <p:ext uri="{BB962C8B-B14F-4D97-AF65-F5344CB8AC3E}">
        <p14:creationId xmlns:p14="http://schemas.microsoft.com/office/powerpoint/2010/main" val="2802957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999F4BF-F6B2-4A10-9B25-326C24FA5055}" type="datetimeFigureOut">
              <a:rPr lang="en-US" smtClean="0"/>
              <a:t>4/14/2013</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9C07D1-A5DD-4B62-8971-A95C69043C34}" type="slidenum">
              <a:rPr lang="en-US" smtClean="0"/>
              <a:t>‹#›</a:t>
            </a:fld>
            <a:endParaRPr lang="en-US"/>
          </a:p>
        </p:txBody>
      </p:sp>
    </p:spTree>
    <p:extLst>
      <p:ext uri="{BB962C8B-B14F-4D97-AF65-F5344CB8AC3E}">
        <p14:creationId xmlns:p14="http://schemas.microsoft.com/office/powerpoint/2010/main" val="18185661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3.emf"/></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17310" y="1717674"/>
            <a:ext cx="7909380" cy="3032125"/>
          </a:xfrm>
          <a:prstGeom prst="rect">
            <a:avLst/>
          </a:prstGeom>
        </p:spPr>
      </p:pic>
      <p:sp>
        <p:nvSpPr>
          <p:cNvPr id="5" name="TextBox 4"/>
          <p:cNvSpPr txBox="1"/>
          <p:nvPr/>
        </p:nvSpPr>
        <p:spPr>
          <a:xfrm>
            <a:off x="2376239" y="1117600"/>
            <a:ext cx="4391523" cy="646331"/>
          </a:xfrm>
          <a:prstGeom prst="rect">
            <a:avLst/>
          </a:prstGeom>
          <a:noFill/>
        </p:spPr>
        <p:txBody>
          <a:bodyPr wrap="none" rtlCol="0">
            <a:spAutoFit/>
          </a:bodyPr>
          <a:lstStyle/>
          <a:p>
            <a:pPr algn="ctr"/>
            <a:r>
              <a:rPr lang="en-US" dirty="0" smtClean="0"/>
              <a:t>This presentation can be distributed under a </a:t>
            </a:r>
            <a:br>
              <a:rPr lang="en-US" dirty="0" smtClean="0"/>
            </a:br>
            <a:r>
              <a:rPr lang="en-US" dirty="0" smtClean="0"/>
              <a:t>Creative Commons License</a:t>
            </a:r>
            <a:endParaRPr lang="en-US" dirty="0"/>
          </a:p>
        </p:txBody>
      </p:sp>
    </p:spTree>
    <p:extLst>
      <p:ext uri="{BB962C8B-B14F-4D97-AF65-F5344CB8AC3E}">
        <p14:creationId xmlns:p14="http://schemas.microsoft.com/office/powerpoint/2010/main" val="402877310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11111" r="-11111"/>
          <a:stretch/>
        </p:blipFill>
        <p:spPr>
          <a:xfrm>
            <a:off x="0" y="0"/>
            <a:ext cx="10287000" cy="6858000"/>
          </a:xfrm>
          <a:prstGeom prst="rect">
            <a:avLst/>
          </a:prstGeom>
        </p:spPr>
      </p:pic>
      <p:sp>
        <p:nvSpPr>
          <p:cNvPr id="3" name="TextBox 2"/>
          <p:cNvSpPr txBox="1"/>
          <p:nvPr/>
        </p:nvSpPr>
        <p:spPr>
          <a:xfrm>
            <a:off x="0" y="6642556"/>
            <a:ext cx="958917" cy="215444"/>
          </a:xfrm>
          <a:prstGeom prst="rect">
            <a:avLst/>
          </a:prstGeom>
          <a:noFill/>
        </p:spPr>
        <p:txBody>
          <a:bodyPr wrap="none" rtlCol="0">
            <a:spAutoFit/>
          </a:bodyPr>
          <a:lstStyle/>
          <a:p>
            <a:r>
              <a:rPr lang="en-US" sz="800" dirty="0" smtClean="0">
                <a:solidFill>
                  <a:schemeClr val="bg1"/>
                </a:solidFill>
              </a:rPr>
              <a:t>Image: Cary Grant</a:t>
            </a:r>
            <a:endParaRPr lang="en-US" sz="800" dirty="0">
              <a:solidFill>
                <a:schemeClr val="bg1"/>
              </a:solidFill>
            </a:endParaRPr>
          </a:p>
        </p:txBody>
      </p:sp>
    </p:spTree>
    <p:extLst>
      <p:ext uri="{BB962C8B-B14F-4D97-AF65-F5344CB8AC3E}">
        <p14:creationId xmlns:p14="http://schemas.microsoft.com/office/powerpoint/2010/main" val="73838124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r="11136"/>
          <a:stretch/>
        </p:blipFill>
        <p:spPr>
          <a:xfrm>
            <a:off x="0" y="0"/>
            <a:ext cx="9165771" cy="6858000"/>
          </a:xfrm>
          <a:prstGeom prst="rect">
            <a:avLst/>
          </a:prstGeom>
        </p:spPr>
      </p:pic>
      <p:sp>
        <p:nvSpPr>
          <p:cNvPr id="3" name="TextBox 2"/>
          <p:cNvSpPr txBox="1"/>
          <p:nvPr/>
        </p:nvSpPr>
        <p:spPr>
          <a:xfrm>
            <a:off x="8072873" y="6642556"/>
            <a:ext cx="728084" cy="215444"/>
          </a:xfrm>
          <a:prstGeom prst="rect">
            <a:avLst/>
          </a:prstGeom>
          <a:noFill/>
        </p:spPr>
        <p:txBody>
          <a:bodyPr wrap="none" rtlCol="0">
            <a:spAutoFit/>
          </a:bodyPr>
          <a:lstStyle/>
          <a:p>
            <a:r>
              <a:rPr lang="en-US" sz="800" dirty="0" smtClean="0">
                <a:solidFill>
                  <a:schemeClr val="bg1"/>
                </a:solidFill>
              </a:rPr>
              <a:t>Image: </a:t>
            </a:r>
            <a:r>
              <a:rPr lang="en-US" sz="800" dirty="0" err="1" smtClean="0">
                <a:solidFill>
                  <a:schemeClr val="bg1"/>
                </a:solidFill>
              </a:rPr>
              <a:t>imma</a:t>
            </a:r>
            <a:endParaRPr lang="en-US" sz="800" dirty="0">
              <a:solidFill>
                <a:schemeClr val="bg1"/>
              </a:solidFill>
            </a:endParaRPr>
          </a:p>
        </p:txBody>
      </p:sp>
    </p:spTree>
    <p:extLst>
      <p:ext uri="{BB962C8B-B14F-4D97-AF65-F5344CB8AC3E}">
        <p14:creationId xmlns:p14="http://schemas.microsoft.com/office/powerpoint/2010/main" val="88202970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TextBox 3"/>
          <p:cNvSpPr txBox="1"/>
          <p:nvPr/>
        </p:nvSpPr>
        <p:spPr>
          <a:xfrm>
            <a:off x="0" y="6642556"/>
            <a:ext cx="721672" cy="215444"/>
          </a:xfrm>
          <a:prstGeom prst="rect">
            <a:avLst/>
          </a:prstGeom>
          <a:noFill/>
        </p:spPr>
        <p:txBody>
          <a:bodyPr wrap="none" rtlCol="0">
            <a:spAutoFit/>
          </a:bodyPr>
          <a:lstStyle/>
          <a:p>
            <a:r>
              <a:rPr lang="en-US" sz="800" dirty="0" smtClean="0">
                <a:solidFill>
                  <a:schemeClr val="bg1"/>
                </a:solidFill>
              </a:rPr>
              <a:t>Image: NASA</a:t>
            </a:r>
            <a:endParaRPr lang="en-US" sz="800" dirty="0">
              <a:solidFill>
                <a:schemeClr val="bg1"/>
              </a:solidFill>
            </a:endParaRPr>
          </a:p>
        </p:txBody>
      </p:sp>
    </p:spTree>
    <p:extLst>
      <p:ext uri="{BB962C8B-B14F-4D97-AF65-F5344CB8AC3E}">
        <p14:creationId xmlns:p14="http://schemas.microsoft.com/office/powerpoint/2010/main" val="62665161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8E8E7A"/>
            </a:gs>
            <a:gs pos="63000">
              <a:schemeClr val="tx1"/>
            </a:gs>
            <a:gs pos="100000">
              <a:schemeClr val="tx1"/>
            </a:gs>
          </a:gsLst>
          <a:path path="circle">
            <a:fillToRect l="50000" t="-80000" r="50000" b="180000"/>
          </a:path>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endParaRPr lang="en-US" dirty="0"/>
          </a:p>
        </p:txBody>
      </p:sp>
      <p:sp>
        <p:nvSpPr>
          <p:cNvPr id="3" name="Subtitle 2"/>
          <p:cNvSpPr>
            <a:spLocks noGrp="1"/>
          </p:cNvSpPr>
          <p:nvPr>
            <p:ph type="subTitle" idx="1"/>
          </p:nvPr>
        </p:nvSpPr>
        <p:spPr/>
        <p:txBody>
          <a:bodyPr/>
          <a:lstStyle/>
          <a:p>
            <a:endParaRPr lang="en-US"/>
          </a:p>
        </p:txBody>
      </p:sp>
      <p:sp>
        <p:nvSpPr>
          <p:cNvPr id="4" name="AutoShape 1"/>
          <p:cNvSpPr>
            <a:spLocks noChangeArrowheads="1"/>
          </p:cNvSpPr>
          <p:nvPr/>
        </p:nvSpPr>
        <p:spPr bwMode="auto">
          <a:xfrm>
            <a:off x="1507067" y="245533"/>
            <a:ext cx="5715000" cy="1600200"/>
          </a:xfrm>
          <a:prstGeom prst="roundRect">
            <a:avLst>
              <a:gd name="adj" fmla="val 16667"/>
            </a:avLst>
          </a:prstGeom>
          <a:gradFill flip="none" rotWithShape="1">
            <a:gsLst>
              <a:gs pos="0">
                <a:srgbClr val="96AB94"/>
              </a:gs>
              <a:gs pos="100000">
                <a:srgbClr val="808080">
                  <a:lumMod val="87000"/>
                  <a:lumOff val="13000"/>
                  <a:alpha val="62000"/>
                </a:srgbClr>
              </a:gs>
            </a:gsLst>
            <a:path path="circle">
              <a:fillToRect l="50000" t="50000" r="50000" b="50000"/>
            </a:path>
            <a:tileRect/>
          </a:gradFill>
          <a:ln w="19080">
            <a:solidFill>
              <a:srgbClr val="000000"/>
            </a:solidFill>
            <a:round/>
            <a:headEnd/>
            <a:tailEnd/>
          </a:ln>
        </p:spPr>
        <p:txBody>
          <a:bodyPr wrap="none" anchor="ctr"/>
          <a:lstStyle/>
          <a:p>
            <a:endParaRPr lang="en-US"/>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45493" y="338204"/>
            <a:ext cx="3838148" cy="1370767"/>
          </a:xfrm>
          <a:prstGeom prst="rect">
            <a:avLst/>
          </a:prstGeom>
        </p:spPr>
      </p:pic>
      <p:pic>
        <p:nvPicPr>
          <p:cNvPr id="1026"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28600" y="1734371"/>
            <a:ext cx="8686800" cy="4787818"/>
          </a:xfrm>
          <a:prstGeom prst="rect">
            <a:avLst/>
          </a:prstGeom>
          <a:noFill/>
          <a:ln>
            <a:noFill/>
          </a:ln>
          <a:effectLst>
            <a:outerShdw dist="35921" dir="2700000" algn="ctr" rotWithShape="0">
              <a:schemeClr val="bg2"/>
            </a:outerShdw>
            <a:softEdge rad="317500"/>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Lst>
        </p:spPr>
      </p:pic>
      <p:sp>
        <p:nvSpPr>
          <p:cNvPr id="7" name="Footer Placeholder 6"/>
          <p:cNvSpPr>
            <a:spLocks noGrp="1"/>
          </p:cNvSpPr>
          <p:nvPr>
            <p:ph type="ftr" sz="quarter" idx="11"/>
          </p:nvPr>
        </p:nvSpPr>
        <p:spPr/>
        <p:txBody>
          <a:bodyPr/>
          <a:lstStyle/>
          <a:p>
            <a:r>
              <a:rPr lang="en-US" smtClean="0"/>
              <a:t>http://Cinnug.org</a:t>
            </a:r>
            <a:endParaRPr lang="en-US" dirty="0"/>
          </a:p>
        </p:txBody>
      </p:sp>
      <p:sp>
        <p:nvSpPr>
          <p:cNvPr id="11" name="TextBox 10"/>
          <p:cNvSpPr txBox="1"/>
          <p:nvPr/>
        </p:nvSpPr>
        <p:spPr>
          <a:xfrm>
            <a:off x="0" y="6642556"/>
            <a:ext cx="978153" cy="215444"/>
          </a:xfrm>
          <a:prstGeom prst="rect">
            <a:avLst/>
          </a:prstGeom>
          <a:noFill/>
        </p:spPr>
        <p:txBody>
          <a:bodyPr wrap="none" rtlCol="0">
            <a:spAutoFit/>
          </a:bodyPr>
          <a:lstStyle/>
          <a:p>
            <a:r>
              <a:rPr lang="en-US" sz="800" dirty="0" smtClean="0">
                <a:solidFill>
                  <a:schemeClr val="bg1"/>
                </a:solidFill>
              </a:rPr>
              <a:t>Image: Mike Wood</a:t>
            </a:r>
            <a:endParaRPr lang="en-US" sz="800" dirty="0">
              <a:solidFill>
                <a:schemeClr val="bg1"/>
              </a:solidFill>
            </a:endParaRPr>
          </a:p>
        </p:txBody>
      </p:sp>
    </p:spTree>
    <p:extLst>
      <p:ext uri="{BB962C8B-B14F-4D97-AF65-F5344CB8AC3E}">
        <p14:creationId xmlns:p14="http://schemas.microsoft.com/office/powerpoint/2010/main" val="35536462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TextBox 4"/>
          <p:cNvSpPr txBox="1"/>
          <p:nvPr/>
        </p:nvSpPr>
        <p:spPr>
          <a:xfrm>
            <a:off x="0" y="6642556"/>
            <a:ext cx="1103187" cy="215444"/>
          </a:xfrm>
          <a:prstGeom prst="rect">
            <a:avLst/>
          </a:prstGeom>
          <a:noFill/>
        </p:spPr>
        <p:txBody>
          <a:bodyPr wrap="none" rtlCol="0">
            <a:spAutoFit/>
          </a:bodyPr>
          <a:lstStyle/>
          <a:p>
            <a:r>
              <a:rPr lang="en-US" sz="800" dirty="0" smtClean="0">
                <a:solidFill>
                  <a:schemeClr val="bg1"/>
                </a:solidFill>
              </a:rPr>
              <a:t>Image: </a:t>
            </a:r>
            <a:r>
              <a:rPr lang="en-US" sz="800" dirty="0" err="1" smtClean="0">
                <a:solidFill>
                  <a:schemeClr val="bg1"/>
                </a:solidFill>
              </a:rPr>
              <a:t>ramsesoriginal</a:t>
            </a:r>
            <a:endParaRPr lang="en-US" sz="800" dirty="0">
              <a:solidFill>
                <a:schemeClr val="bg1"/>
              </a:solidFill>
            </a:endParaRPr>
          </a:p>
        </p:txBody>
      </p:sp>
      <p:sp>
        <p:nvSpPr>
          <p:cNvPr id="3" name="TextBox 2"/>
          <p:cNvSpPr txBox="1"/>
          <p:nvPr/>
        </p:nvSpPr>
        <p:spPr>
          <a:xfrm>
            <a:off x="4858871" y="1775012"/>
            <a:ext cx="4215128" cy="1292662"/>
          </a:xfrm>
          <a:prstGeom prst="rect">
            <a:avLst/>
          </a:prstGeom>
          <a:noFill/>
        </p:spPr>
        <p:txBody>
          <a:bodyPr wrap="none" rtlCol="0">
            <a:spAutoFit/>
          </a:bodyPr>
          <a:lstStyle/>
          <a:p>
            <a:r>
              <a:rPr lang="en-US" sz="2400" i="1" dirty="0" smtClean="0">
                <a:solidFill>
                  <a:schemeClr val="bg1"/>
                </a:solidFill>
              </a:rPr>
              <a:t>“Our lives are a sum total of the </a:t>
            </a:r>
            <a:br>
              <a:rPr lang="en-US" sz="2400" i="1" dirty="0" smtClean="0">
                <a:solidFill>
                  <a:schemeClr val="bg1"/>
                </a:solidFill>
              </a:rPr>
            </a:br>
            <a:r>
              <a:rPr lang="en-US" sz="2400" i="1" dirty="0" smtClean="0">
                <a:solidFill>
                  <a:schemeClr val="bg1"/>
                </a:solidFill>
              </a:rPr>
              <a:t>choices we have made.”</a:t>
            </a:r>
            <a:br>
              <a:rPr lang="en-US" sz="2400" i="1" dirty="0" smtClean="0">
                <a:solidFill>
                  <a:schemeClr val="bg1"/>
                </a:solidFill>
              </a:rPr>
            </a:br>
            <a:r>
              <a:rPr lang="en-US" dirty="0" smtClean="0">
                <a:solidFill>
                  <a:schemeClr val="bg1"/>
                </a:solidFill>
              </a:rPr>
              <a:t/>
            </a:r>
            <a:br>
              <a:rPr lang="en-US" dirty="0" smtClean="0">
                <a:solidFill>
                  <a:schemeClr val="bg1"/>
                </a:solidFill>
              </a:rPr>
            </a:br>
            <a:r>
              <a:rPr lang="en-US" sz="1200" dirty="0" smtClean="0">
                <a:solidFill>
                  <a:schemeClr val="bg1"/>
                </a:solidFill>
              </a:rPr>
              <a:t>-- Wayne Dyer</a:t>
            </a:r>
            <a:endParaRPr lang="en-US" sz="1200" dirty="0">
              <a:solidFill>
                <a:schemeClr val="bg1"/>
              </a:solidFill>
            </a:endParaRPr>
          </a:p>
        </p:txBody>
      </p:sp>
    </p:spTree>
    <p:extLst>
      <p:ext uri="{BB962C8B-B14F-4D97-AF65-F5344CB8AC3E}">
        <p14:creationId xmlns:p14="http://schemas.microsoft.com/office/powerpoint/2010/main" val="32778913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TextBox 4"/>
          <p:cNvSpPr txBox="1"/>
          <p:nvPr/>
        </p:nvSpPr>
        <p:spPr>
          <a:xfrm>
            <a:off x="0" y="6642556"/>
            <a:ext cx="994183" cy="215444"/>
          </a:xfrm>
          <a:prstGeom prst="rect">
            <a:avLst/>
          </a:prstGeom>
          <a:noFill/>
        </p:spPr>
        <p:txBody>
          <a:bodyPr wrap="none" rtlCol="0">
            <a:spAutoFit/>
          </a:bodyPr>
          <a:lstStyle/>
          <a:p>
            <a:r>
              <a:rPr lang="en-US" sz="800" dirty="0" smtClean="0">
                <a:solidFill>
                  <a:schemeClr val="bg1"/>
                </a:solidFill>
              </a:rPr>
              <a:t>Image: </a:t>
            </a:r>
            <a:r>
              <a:rPr lang="en-US" sz="800" dirty="0" err="1" smtClean="0">
                <a:solidFill>
                  <a:schemeClr val="bg1"/>
                </a:solidFill>
              </a:rPr>
              <a:t>appleswitch</a:t>
            </a:r>
            <a:endParaRPr lang="en-US" sz="800" dirty="0">
              <a:solidFill>
                <a:schemeClr val="bg1"/>
              </a:solidFill>
            </a:endParaRPr>
          </a:p>
        </p:txBody>
      </p:sp>
      <p:sp>
        <p:nvSpPr>
          <p:cNvPr id="2" name="TextBox 1"/>
          <p:cNvSpPr txBox="1"/>
          <p:nvPr/>
        </p:nvSpPr>
        <p:spPr>
          <a:xfrm>
            <a:off x="125507" y="171145"/>
            <a:ext cx="5459505" cy="2492990"/>
          </a:xfrm>
          <a:prstGeom prst="rect">
            <a:avLst/>
          </a:prstGeom>
          <a:noFill/>
        </p:spPr>
        <p:txBody>
          <a:bodyPr wrap="square" rtlCol="0">
            <a:spAutoFit/>
          </a:bodyPr>
          <a:lstStyle/>
          <a:p>
            <a:r>
              <a:rPr lang="en-US" sz="2400" dirty="0">
                <a:solidFill>
                  <a:schemeClr val="bg1"/>
                </a:solidFill>
                <a:latin typeface="Calibri" panose="020F0502020204030204" pitchFamily="34" charset="0"/>
              </a:rPr>
              <a:t>“Some choices we live not only once but a thousand times over, remembering them for the rest of our lives.” </a:t>
            </a:r>
            <a:endParaRPr lang="en-US" sz="2400" dirty="0" smtClean="0">
              <a:solidFill>
                <a:schemeClr val="bg1"/>
              </a:solidFill>
              <a:effectLst/>
              <a:latin typeface="Calibri" panose="020F0502020204030204" pitchFamily="34" charset="0"/>
            </a:endParaRPr>
          </a:p>
          <a:p>
            <a:endParaRPr lang="en-US" sz="2400" dirty="0">
              <a:solidFill>
                <a:schemeClr val="bg1"/>
              </a:solidFill>
              <a:latin typeface="Calibri" panose="020F0502020204030204" pitchFamily="34" charset="0"/>
            </a:endParaRPr>
          </a:p>
          <a:p>
            <a:r>
              <a:rPr lang="en-US" sz="1200" dirty="0" smtClean="0">
                <a:solidFill>
                  <a:schemeClr val="bg1"/>
                </a:solidFill>
                <a:effectLst/>
                <a:latin typeface="Calibri" panose="020F0502020204030204" pitchFamily="34" charset="0"/>
              </a:rPr>
              <a:t>-- </a:t>
            </a:r>
            <a:r>
              <a:rPr lang="en-US" sz="1200" dirty="0">
                <a:solidFill>
                  <a:schemeClr val="bg1"/>
                </a:solidFill>
                <a:latin typeface="Calibri" panose="020F0502020204030204" pitchFamily="34" charset="0"/>
              </a:rPr>
              <a:t>Richard Bach</a:t>
            </a:r>
            <a:endParaRPr lang="en-US" sz="1200" dirty="0" smtClean="0">
              <a:solidFill>
                <a:schemeClr val="bg1"/>
              </a:solidFill>
              <a:effectLst/>
              <a:latin typeface="Calibri" panose="020F0502020204030204" pitchFamily="34" charset="0"/>
            </a:endParaRPr>
          </a:p>
          <a:p>
            <a:endParaRPr lang="en-US" sz="2400" dirty="0" smtClean="0">
              <a:solidFill>
                <a:schemeClr val="bg1"/>
              </a:solidFill>
              <a:effectLst/>
              <a:latin typeface="Calibri" panose="020F0502020204030204" pitchFamily="34" charset="0"/>
            </a:endParaRPr>
          </a:p>
          <a:p>
            <a:endParaRPr lang="en-US" sz="2400" dirty="0"/>
          </a:p>
        </p:txBody>
      </p:sp>
    </p:spTree>
    <p:extLst>
      <p:ext uri="{BB962C8B-B14F-4D97-AF65-F5344CB8AC3E}">
        <p14:creationId xmlns:p14="http://schemas.microsoft.com/office/powerpoint/2010/main" val="6675037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p:cNvSpPr txBox="1"/>
          <p:nvPr/>
        </p:nvSpPr>
        <p:spPr>
          <a:xfrm>
            <a:off x="2878139" y="2959269"/>
            <a:ext cx="3387722" cy="1015663"/>
          </a:xfrm>
          <a:prstGeom prst="rect">
            <a:avLst/>
          </a:prstGeom>
          <a:noFill/>
        </p:spPr>
        <p:txBody>
          <a:bodyPr wrap="none" rtlCol="0" anchor="ctr">
            <a:spAutoFit/>
          </a:bodyPr>
          <a:lstStyle/>
          <a:p>
            <a:r>
              <a:rPr lang="en-US" sz="6000" dirty="0" smtClean="0">
                <a:solidFill>
                  <a:schemeClr val="bg1"/>
                </a:solidFill>
              </a:rPr>
              <a:t>Thank You</a:t>
            </a:r>
            <a:endParaRPr lang="en-US" sz="6000" dirty="0">
              <a:solidFill>
                <a:schemeClr val="bg1"/>
              </a:solidFill>
            </a:endParaRPr>
          </a:p>
        </p:txBody>
      </p:sp>
      <p:sp>
        <p:nvSpPr>
          <p:cNvPr id="3" name="TextBox 2"/>
          <p:cNvSpPr txBox="1"/>
          <p:nvPr/>
        </p:nvSpPr>
        <p:spPr>
          <a:xfrm>
            <a:off x="788464" y="876469"/>
            <a:ext cx="7567072" cy="1015663"/>
          </a:xfrm>
          <a:prstGeom prst="rect">
            <a:avLst/>
          </a:prstGeom>
          <a:noFill/>
        </p:spPr>
        <p:txBody>
          <a:bodyPr wrap="none" rtlCol="0" anchor="ctr">
            <a:spAutoFit/>
          </a:bodyPr>
          <a:lstStyle/>
          <a:p>
            <a:r>
              <a:rPr lang="en-US" sz="6000" dirty="0" smtClean="0">
                <a:solidFill>
                  <a:schemeClr val="bg1"/>
                </a:solidFill>
              </a:rPr>
              <a:t>Choose who </a:t>
            </a:r>
            <a:r>
              <a:rPr lang="en-US" sz="6000" dirty="0">
                <a:solidFill>
                  <a:schemeClr val="bg1"/>
                </a:solidFill>
              </a:rPr>
              <a:t>y</a:t>
            </a:r>
            <a:r>
              <a:rPr lang="en-US" sz="6000" dirty="0" smtClean="0">
                <a:solidFill>
                  <a:schemeClr val="bg1"/>
                </a:solidFill>
              </a:rPr>
              <a:t>ou </a:t>
            </a:r>
            <a:r>
              <a:rPr lang="en-US" sz="6000" dirty="0">
                <a:solidFill>
                  <a:schemeClr val="bg1"/>
                </a:solidFill>
              </a:rPr>
              <a:t>w</a:t>
            </a:r>
            <a:r>
              <a:rPr lang="en-US" sz="6000" dirty="0" smtClean="0">
                <a:solidFill>
                  <a:schemeClr val="bg1"/>
                </a:solidFill>
              </a:rPr>
              <a:t>ill </a:t>
            </a:r>
            <a:r>
              <a:rPr lang="en-US" sz="6000" dirty="0">
                <a:solidFill>
                  <a:schemeClr val="bg1"/>
                </a:solidFill>
              </a:rPr>
              <a:t>b</a:t>
            </a:r>
            <a:r>
              <a:rPr lang="en-US" sz="6000" dirty="0" smtClean="0">
                <a:solidFill>
                  <a:schemeClr val="bg1"/>
                </a:solidFill>
              </a:rPr>
              <a:t>e</a:t>
            </a:r>
            <a:endParaRPr lang="en-US" sz="6000" dirty="0">
              <a:solidFill>
                <a:schemeClr val="bg1"/>
              </a:solidFill>
            </a:endParaRPr>
          </a:p>
        </p:txBody>
      </p:sp>
    </p:spTree>
    <p:extLst>
      <p:ext uri="{BB962C8B-B14F-4D97-AF65-F5344CB8AC3E}">
        <p14:creationId xmlns:p14="http://schemas.microsoft.com/office/powerpoint/2010/main" val="195317651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sp>
        <p:nvSpPr>
          <p:cNvPr id="4" name="TextBox 3"/>
          <p:cNvSpPr txBox="1"/>
          <p:nvPr/>
        </p:nvSpPr>
        <p:spPr>
          <a:xfrm>
            <a:off x="3073874" y="2840378"/>
            <a:ext cx="3038011" cy="1200329"/>
          </a:xfrm>
          <a:prstGeom prst="rect">
            <a:avLst/>
          </a:prstGeom>
          <a:noFill/>
        </p:spPr>
        <p:txBody>
          <a:bodyPr wrap="none" rtlCol="0">
            <a:spAutoFit/>
          </a:bodyPr>
          <a:lstStyle/>
          <a:p>
            <a:r>
              <a:rPr lang="en-US" sz="7200" dirty="0">
                <a:solidFill>
                  <a:schemeClr val="bg1"/>
                </a:solidFill>
              </a:rPr>
              <a:t>CHOICE</a:t>
            </a:r>
          </a:p>
        </p:txBody>
      </p:sp>
    </p:spTree>
    <p:extLst>
      <p:ext uri="{BB962C8B-B14F-4D97-AF65-F5344CB8AC3E}">
        <p14:creationId xmlns:p14="http://schemas.microsoft.com/office/powerpoint/2010/main" val="30622529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572000" cy="6858000"/>
          </a:xfrm>
          <a:prstGeom prst="rect">
            <a:avLst/>
          </a:prstGeom>
        </p:spPr>
      </p:pic>
      <p:sp>
        <p:nvSpPr>
          <p:cNvPr id="3" name="TextBox 2"/>
          <p:cNvSpPr txBox="1"/>
          <p:nvPr/>
        </p:nvSpPr>
        <p:spPr>
          <a:xfrm>
            <a:off x="5192091" y="640521"/>
            <a:ext cx="3594100" cy="1446550"/>
          </a:xfrm>
          <a:prstGeom prst="rect">
            <a:avLst/>
          </a:prstGeom>
          <a:noFill/>
        </p:spPr>
        <p:txBody>
          <a:bodyPr wrap="square" rtlCol="0">
            <a:spAutoFit/>
          </a:bodyPr>
          <a:lstStyle/>
          <a:p>
            <a:r>
              <a:rPr lang="en-US" sz="4000" dirty="0" smtClean="0">
                <a:solidFill>
                  <a:schemeClr val="bg1"/>
                </a:solidFill>
              </a:rPr>
              <a:t>Randy </a:t>
            </a:r>
            <a:r>
              <a:rPr lang="en-US" sz="4000" dirty="0" err="1" smtClean="0">
                <a:solidFill>
                  <a:schemeClr val="bg1"/>
                </a:solidFill>
              </a:rPr>
              <a:t>Pausch</a:t>
            </a:r>
            <a:endParaRPr lang="en-US" sz="4000" dirty="0" smtClean="0">
              <a:solidFill>
                <a:schemeClr val="bg1"/>
              </a:solidFill>
            </a:endParaRPr>
          </a:p>
          <a:p>
            <a:endParaRPr lang="en-US" sz="2400" dirty="0" smtClean="0">
              <a:solidFill>
                <a:schemeClr val="bg1"/>
              </a:solidFill>
            </a:endParaRPr>
          </a:p>
          <a:p>
            <a:r>
              <a:rPr lang="en-US" sz="2400" dirty="0" smtClean="0">
                <a:solidFill>
                  <a:schemeClr val="bg1"/>
                </a:solidFill>
              </a:rPr>
              <a:t>October 1960 </a:t>
            </a:r>
            <a:r>
              <a:rPr lang="en-US" sz="2400" dirty="0">
                <a:solidFill>
                  <a:schemeClr val="bg1"/>
                </a:solidFill>
              </a:rPr>
              <a:t>– July </a:t>
            </a:r>
            <a:r>
              <a:rPr lang="en-US" sz="2400" dirty="0" smtClean="0">
                <a:solidFill>
                  <a:schemeClr val="bg1"/>
                </a:solidFill>
              </a:rPr>
              <a:t>2008</a:t>
            </a:r>
            <a:endParaRPr lang="en-US" sz="2400" dirty="0">
              <a:solidFill>
                <a:schemeClr val="bg1"/>
              </a:solidFill>
            </a:endParaRPr>
          </a:p>
        </p:txBody>
      </p:sp>
      <p:sp>
        <p:nvSpPr>
          <p:cNvPr id="4" name="TextBox 3"/>
          <p:cNvSpPr txBox="1"/>
          <p:nvPr/>
        </p:nvSpPr>
        <p:spPr>
          <a:xfrm>
            <a:off x="0" y="6642556"/>
            <a:ext cx="1093569" cy="215444"/>
          </a:xfrm>
          <a:prstGeom prst="rect">
            <a:avLst/>
          </a:prstGeom>
          <a:noFill/>
        </p:spPr>
        <p:txBody>
          <a:bodyPr wrap="none" rtlCol="0">
            <a:spAutoFit/>
          </a:bodyPr>
          <a:lstStyle/>
          <a:p>
            <a:r>
              <a:rPr lang="en-US" sz="800" dirty="0" smtClean="0">
                <a:solidFill>
                  <a:schemeClr val="bg1"/>
                </a:solidFill>
              </a:rPr>
              <a:t>Image: Public Domain</a:t>
            </a:r>
            <a:endParaRPr lang="en-US" sz="800" dirty="0">
              <a:solidFill>
                <a:schemeClr val="bg1"/>
              </a:solidFill>
            </a:endParaRPr>
          </a:p>
        </p:txBody>
      </p:sp>
    </p:spTree>
    <p:extLst>
      <p:ext uri="{BB962C8B-B14F-4D97-AF65-F5344CB8AC3E}">
        <p14:creationId xmlns:p14="http://schemas.microsoft.com/office/powerpoint/2010/main" val="1272074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TextBox 4"/>
          <p:cNvSpPr txBox="1"/>
          <p:nvPr/>
        </p:nvSpPr>
        <p:spPr>
          <a:xfrm>
            <a:off x="0" y="6642556"/>
            <a:ext cx="994183" cy="215444"/>
          </a:xfrm>
          <a:prstGeom prst="rect">
            <a:avLst/>
          </a:prstGeom>
          <a:noFill/>
        </p:spPr>
        <p:txBody>
          <a:bodyPr wrap="none" rtlCol="0">
            <a:spAutoFit/>
          </a:bodyPr>
          <a:lstStyle/>
          <a:p>
            <a:r>
              <a:rPr lang="en-US" sz="800" dirty="0" smtClean="0">
                <a:solidFill>
                  <a:schemeClr val="bg1"/>
                </a:solidFill>
              </a:rPr>
              <a:t>Image: </a:t>
            </a:r>
            <a:r>
              <a:rPr lang="en-US" sz="800" dirty="0" err="1" smtClean="0">
                <a:solidFill>
                  <a:schemeClr val="bg1"/>
                </a:solidFill>
              </a:rPr>
              <a:t>appleswitch</a:t>
            </a:r>
            <a:endParaRPr lang="en-US" sz="800" dirty="0">
              <a:solidFill>
                <a:schemeClr val="bg1"/>
              </a:solidFill>
            </a:endParaRPr>
          </a:p>
        </p:txBody>
      </p:sp>
      <p:sp>
        <p:nvSpPr>
          <p:cNvPr id="6" name="TextBox 5"/>
          <p:cNvSpPr txBox="1"/>
          <p:nvPr/>
        </p:nvSpPr>
        <p:spPr>
          <a:xfrm>
            <a:off x="98612" y="125506"/>
            <a:ext cx="5032340" cy="461665"/>
          </a:xfrm>
          <a:prstGeom prst="rect">
            <a:avLst/>
          </a:prstGeom>
          <a:noFill/>
        </p:spPr>
        <p:txBody>
          <a:bodyPr wrap="none" rtlCol="0">
            <a:spAutoFit/>
          </a:bodyPr>
          <a:lstStyle/>
          <a:p>
            <a:r>
              <a:rPr lang="en-US" sz="2400" dirty="0" smtClean="0">
                <a:solidFill>
                  <a:schemeClr val="bg1"/>
                </a:solidFill>
              </a:rPr>
              <a:t>A long time ago, in a city far, far away…</a:t>
            </a:r>
            <a:endParaRPr lang="en-US" sz="2400" dirty="0">
              <a:solidFill>
                <a:schemeClr val="bg1"/>
              </a:solidFill>
            </a:endParaRPr>
          </a:p>
        </p:txBody>
      </p:sp>
    </p:spTree>
    <p:extLst>
      <p:ext uri="{BB962C8B-B14F-4D97-AF65-F5344CB8AC3E}">
        <p14:creationId xmlns:p14="http://schemas.microsoft.com/office/powerpoint/2010/main" val="1081221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rot="20953915">
            <a:off x="2654599" y="466725"/>
            <a:ext cx="3534868" cy="5867400"/>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57033734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b="19699"/>
          <a:stretch/>
        </p:blipFill>
        <p:spPr>
          <a:xfrm>
            <a:off x="0" y="2310819"/>
            <a:ext cx="9144000" cy="4566232"/>
          </a:xfrm>
          <a:prstGeom prst="rect">
            <a:avLst/>
          </a:prstGeom>
        </p:spPr>
      </p:pic>
      <p:sp>
        <p:nvSpPr>
          <p:cNvPr id="4" name="TextBox 3"/>
          <p:cNvSpPr txBox="1"/>
          <p:nvPr/>
        </p:nvSpPr>
        <p:spPr>
          <a:xfrm>
            <a:off x="331676" y="324135"/>
            <a:ext cx="8812324" cy="2492990"/>
          </a:xfrm>
          <a:prstGeom prst="rect">
            <a:avLst/>
          </a:prstGeom>
          <a:noFill/>
        </p:spPr>
        <p:txBody>
          <a:bodyPr wrap="square" rtlCol="0">
            <a:spAutoFit/>
          </a:bodyPr>
          <a:lstStyle/>
          <a:p>
            <a:r>
              <a:rPr lang="en-US" sz="2400" dirty="0" smtClean="0">
                <a:effectLst/>
                <a:latin typeface="Calibri" panose="020F0502020204030204" pitchFamily="34" charset="0"/>
              </a:rPr>
              <a:t>“To live is to choose. But to choose well, you must know who you are and what you stand for, where you want to go and why you want to get there.” </a:t>
            </a:r>
          </a:p>
          <a:p>
            <a:endParaRPr lang="en-US" sz="2400" dirty="0">
              <a:latin typeface="Calibri" panose="020F0502020204030204" pitchFamily="34" charset="0"/>
            </a:endParaRPr>
          </a:p>
          <a:p>
            <a:r>
              <a:rPr lang="en-US" sz="1200" dirty="0" smtClean="0">
                <a:effectLst/>
                <a:latin typeface="Calibri" panose="020F0502020204030204" pitchFamily="34" charset="0"/>
              </a:rPr>
              <a:t>-- Kofi Annan </a:t>
            </a:r>
          </a:p>
          <a:p>
            <a:endParaRPr lang="en-US" sz="2400" dirty="0" smtClean="0">
              <a:effectLst/>
              <a:latin typeface="Calibri" panose="020F0502020204030204" pitchFamily="34" charset="0"/>
            </a:endParaRPr>
          </a:p>
          <a:p>
            <a:endParaRPr lang="en-US" sz="2400" dirty="0"/>
          </a:p>
        </p:txBody>
      </p:sp>
      <p:sp>
        <p:nvSpPr>
          <p:cNvPr id="6" name="TextBox 5"/>
          <p:cNvSpPr txBox="1"/>
          <p:nvPr/>
        </p:nvSpPr>
        <p:spPr>
          <a:xfrm>
            <a:off x="0" y="6642556"/>
            <a:ext cx="1093569" cy="215444"/>
          </a:xfrm>
          <a:prstGeom prst="rect">
            <a:avLst/>
          </a:prstGeom>
          <a:solidFill>
            <a:schemeClr val="bg1"/>
          </a:solidFill>
        </p:spPr>
        <p:txBody>
          <a:bodyPr wrap="none" rtlCol="0">
            <a:spAutoFit/>
          </a:bodyPr>
          <a:lstStyle/>
          <a:p>
            <a:r>
              <a:rPr lang="en-US" sz="800" dirty="0" smtClean="0"/>
              <a:t>Image: Public Domain</a:t>
            </a:r>
            <a:endParaRPr lang="en-US" sz="800" dirty="0"/>
          </a:p>
        </p:txBody>
      </p:sp>
    </p:spTree>
    <p:extLst>
      <p:ext uri="{BB962C8B-B14F-4D97-AF65-F5344CB8AC3E}">
        <p14:creationId xmlns:p14="http://schemas.microsoft.com/office/powerpoint/2010/main" val="23214904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r="13420"/>
          <a:stretch/>
        </p:blipFill>
        <p:spPr>
          <a:xfrm rot="895998">
            <a:off x="2772910" y="483698"/>
            <a:ext cx="3722227" cy="573488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5" name="TextBox 4"/>
          <p:cNvSpPr txBox="1"/>
          <p:nvPr/>
        </p:nvSpPr>
        <p:spPr>
          <a:xfrm>
            <a:off x="0" y="6642556"/>
            <a:ext cx="978153" cy="215444"/>
          </a:xfrm>
          <a:prstGeom prst="rect">
            <a:avLst/>
          </a:prstGeom>
          <a:noFill/>
        </p:spPr>
        <p:txBody>
          <a:bodyPr wrap="none" rtlCol="0">
            <a:spAutoFit/>
          </a:bodyPr>
          <a:lstStyle/>
          <a:p>
            <a:r>
              <a:rPr lang="en-US" sz="800" dirty="0" smtClean="0">
                <a:solidFill>
                  <a:schemeClr val="bg1"/>
                </a:solidFill>
              </a:rPr>
              <a:t>Image: Mike Wood</a:t>
            </a:r>
            <a:endParaRPr lang="en-US" sz="800" dirty="0">
              <a:solidFill>
                <a:schemeClr val="bg1"/>
              </a:solidFill>
            </a:endParaRPr>
          </a:p>
        </p:txBody>
      </p:sp>
    </p:spTree>
    <p:extLst>
      <p:ext uri="{BB962C8B-B14F-4D97-AF65-F5344CB8AC3E}">
        <p14:creationId xmlns:p14="http://schemas.microsoft.com/office/powerpoint/2010/main" val="1063195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10850"/>
          <a:stretch/>
        </p:blipFill>
        <p:spPr>
          <a:xfrm>
            <a:off x="-1" y="0"/>
            <a:ext cx="9144001" cy="6858000"/>
          </a:xfrm>
          <a:prstGeom prst="rect">
            <a:avLst/>
          </a:prstGeom>
        </p:spPr>
      </p:pic>
      <p:sp>
        <p:nvSpPr>
          <p:cNvPr id="2" name="TextBox 1"/>
          <p:cNvSpPr txBox="1"/>
          <p:nvPr/>
        </p:nvSpPr>
        <p:spPr>
          <a:xfrm>
            <a:off x="0" y="6642556"/>
            <a:ext cx="869149" cy="215444"/>
          </a:xfrm>
          <a:prstGeom prst="rect">
            <a:avLst/>
          </a:prstGeom>
          <a:noFill/>
        </p:spPr>
        <p:txBody>
          <a:bodyPr wrap="none" rtlCol="0">
            <a:spAutoFit/>
          </a:bodyPr>
          <a:lstStyle/>
          <a:p>
            <a:r>
              <a:rPr lang="en-US" sz="800" dirty="0" smtClean="0">
                <a:solidFill>
                  <a:schemeClr val="bg1"/>
                </a:solidFill>
              </a:rPr>
              <a:t>Image: Lightfoot</a:t>
            </a:r>
            <a:endParaRPr lang="en-US" sz="800" dirty="0">
              <a:solidFill>
                <a:schemeClr val="bg1"/>
              </a:solidFill>
            </a:endParaRPr>
          </a:p>
        </p:txBody>
      </p:sp>
      <p:sp>
        <p:nvSpPr>
          <p:cNvPr id="4" name="TextBox 3"/>
          <p:cNvSpPr txBox="1"/>
          <p:nvPr/>
        </p:nvSpPr>
        <p:spPr>
          <a:xfrm>
            <a:off x="4495800" y="3145972"/>
            <a:ext cx="4648200" cy="2308324"/>
          </a:xfrm>
          <a:prstGeom prst="rect">
            <a:avLst/>
          </a:prstGeom>
          <a:solidFill>
            <a:schemeClr val="bg1">
              <a:lumMod val="75000"/>
              <a:alpha val="69000"/>
            </a:schemeClr>
          </a:solidFill>
        </p:spPr>
        <p:txBody>
          <a:bodyPr wrap="square" rtlCol="0">
            <a:spAutoFit/>
          </a:bodyPr>
          <a:lstStyle/>
          <a:p>
            <a:r>
              <a:rPr lang="en-US" sz="2400" b="1" dirty="0"/>
              <a:t>“Opportunity is missed by most people because it is dressed in overalls and looks like </a:t>
            </a:r>
            <a:r>
              <a:rPr lang="en-US" sz="2400" b="1" dirty="0" smtClean="0"/>
              <a:t>work.”</a:t>
            </a:r>
            <a:endParaRPr lang="en-US" sz="2400" b="1" dirty="0"/>
          </a:p>
          <a:p>
            <a:r>
              <a:rPr lang="en-US" sz="2400" b="1" dirty="0"/>
              <a:t/>
            </a:r>
            <a:br>
              <a:rPr lang="en-US" sz="2400" b="1" dirty="0"/>
            </a:br>
            <a:r>
              <a:rPr lang="en-US" sz="2400" b="1" dirty="0"/>
              <a:t>-- </a:t>
            </a:r>
            <a:r>
              <a:rPr lang="en-US" sz="2400" b="1" dirty="0" smtClean="0"/>
              <a:t>Thomas Edison</a:t>
            </a:r>
            <a:endParaRPr lang="en-US" sz="2400" b="1" dirty="0"/>
          </a:p>
          <a:p>
            <a:endParaRPr lang="en-US" sz="2400" dirty="0"/>
          </a:p>
        </p:txBody>
      </p:sp>
    </p:spTree>
    <p:extLst>
      <p:ext uri="{BB962C8B-B14F-4D97-AF65-F5344CB8AC3E}">
        <p14:creationId xmlns:p14="http://schemas.microsoft.com/office/powerpoint/2010/main" val="29469018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0300" y="0"/>
            <a:ext cx="6858000" cy="6858000"/>
          </a:xfrm>
          <a:prstGeom prst="rect">
            <a:avLst/>
          </a:prstGeom>
        </p:spPr>
      </p:pic>
      <p:sp>
        <p:nvSpPr>
          <p:cNvPr id="5" name="TextBox 4"/>
          <p:cNvSpPr txBox="1"/>
          <p:nvPr/>
        </p:nvSpPr>
        <p:spPr>
          <a:xfrm>
            <a:off x="3360423" y="533400"/>
            <a:ext cx="4475477" cy="1661993"/>
          </a:xfrm>
          <a:prstGeom prst="rect">
            <a:avLst/>
          </a:prstGeom>
          <a:noFill/>
        </p:spPr>
        <p:txBody>
          <a:bodyPr wrap="square" rtlCol="0">
            <a:spAutoFit/>
          </a:bodyPr>
          <a:lstStyle/>
          <a:p>
            <a:r>
              <a:rPr lang="en-US" sz="2400" i="1" dirty="0" smtClean="0"/>
              <a:t>“</a:t>
            </a:r>
            <a:r>
              <a:rPr lang="en-US" sz="2400" dirty="0"/>
              <a:t>Don't wait for extraordinary opportunities. Seize common occasions and make them great</a:t>
            </a:r>
            <a:r>
              <a:rPr lang="en-US" sz="2400" dirty="0" smtClean="0"/>
              <a:t>.</a:t>
            </a:r>
            <a:r>
              <a:rPr lang="en-US" sz="2400" i="1" dirty="0" smtClean="0"/>
              <a:t>”</a:t>
            </a:r>
          </a:p>
          <a:p>
            <a:r>
              <a:rPr lang="en-US" dirty="0" smtClean="0"/>
              <a:t/>
            </a:r>
            <a:br>
              <a:rPr lang="en-US" dirty="0" smtClean="0"/>
            </a:br>
            <a:r>
              <a:rPr lang="en-US" sz="1200" dirty="0" smtClean="0"/>
              <a:t>-- </a:t>
            </a:r>
            <a:r>
              <a:rPr lang="en-US" sz="1200" dirty="0"/>
              <a:t>Orson </a:t>
            </a:r>
            <a:r>
              <a:rPr lang="en-US" sz="1200" dirty="0" err="1"/>
              <a:t>Swett</a:t>
            </a:r>
            <a:r>
              <a:rPr lang="en-US" sz="1200" dirty="0"/>
              <a:t> </a:t>
            </a:r>
            <a:r>
              <a:rPr lang="en-US" sz="1200" dirty="0" err="1"/>
              <a:t>Marden</a:t>
            </a:r>
            <a:endParaRPr lang="en-US" sz="1200" dirty="0"/>
          </a:p>
        </p:txBody>
      </p:sp>
      <p:sp>
        <p:nvSpPr>
          <p:cNvPr id="6" name="TextBox 5"/>
          <p:cNvSpPr txBox="1"/>
          <p:nvPr/>
        </p:nvSpPr>
        <p:spPr>
          <a:xfrm>
            <a:off x="1092200" y="6642556"/>
            <a:ext cx="891591" cy="215444"/>
          </a:xfrm>
          <a:prstGeom prst="rect">
            <a:avLst/>
          </a:prstGeom>
          <a:noFill/>
        </p:spPr>
        <p:txBody>
          <a:bodyPr wrap="none" rtlCol="0">
            <a:spAutoFit/>
          </a:bodyPr>
          <a:lstStyle/>
          <a:p>
            <a:r>
              <a:rPr lang="en-US" sz="800" dirty="0" smtClean="0">
                <a:solidFill>
                  <a:schemeClr val="bg1"/>
                </a:solidFill>
              </a:rPr>
              <a:t>Image: </a:t>
            </a:r>
            <a:r>
              <a:rPr lang="en-US" sz="800" dirty="0">
                <a:solidFill>
                  <a:schemeClr val="bg1"/>
                </a:solidFill>
              </a:rPr>
              <a:t>Shiau Kai </a:t>
            </a:r>
          </a:p>
        </p:txBody>
      </p:sp>
    </p:spTree>
    <p:extLst>
      <p:ext uri="{BB962C8B-B14F-4D97-AF65-F5344CB8AC3E}">
        <p14:creationId xmlns:p14="http://schemas.microsoft.com/office/powerpoint/2010/main" val="1452622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2157</TotalTime>
  <Words>2260</Words>
  <Application>Microsoft Office PowerPoint</Application>
  <PresentationFormat>On-screen Show (4:3)</PresentationFormat>
  <Paragraphs>148</Paragraphs>
  <Slides>16</Slides>
  <Notes>15</Notes>
  <HiddenSlides>1</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Wood</dc:creator>
  <cp:lastModifiedBy>Michael Wood</cp:lastModifiedBy>
  <cp:revision>119</cp:revision>
  <dcterms:created xsi:type="dcterms:W3CDTF">2013-03-10T15:06:28Z</dcterms:created>
  <dcterms:modified xsi:type="dcterms:W3CDTF">2013-04-14T22:28:27Z</dcterms:modified>
</cp:coreProperties>
</file>

<file path=docProps/thumbnail.jpeg>
</file>